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5" r:id="rId1"/>
  </p:sldMasterIdLst>
  <p:notesMasterIdLst>
    <p:notesMasterId r:id="rId4"/>
  </p:notesMasterIdLst>
  <p:handoutMasterIdLst>
    <p:handoutMasterId r:id="rId5"/>
  </p:handoutMasterIdLst>
  <p:sldIdLst>
    <p:sldId id="445" r:id="rId2"/>
    <p:sldId id="441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4" orient="horz" pos="346" userDrawn="1">
          <p15:clr>
            <a:srgbClr val="A4A3A4"/>
          </p15:clr>
        </p15:guide>
        <p15:guide id="5" orient="horz" pos="2205" userDrawn="1">
          <p15:clr>
            <a:srgbClr val="A4A3A4"/>
          </p15:clr>
        </p15:guide>
        <p15:guide id="7" pos="5842" userDrawn="1">
          <p15:clr>
            <a:srgbClr val="A4A3A4"/>
          </p15:clr>
        </p15:guide>
        <p15:guide id="8" pos="376" userDrawn="1">
          <p15:clr>
            <a:srgbClr val="A4A3A4"/>
          </p15:clr>
        </p15:guide>
        <p15:guide id="9" pos="3097" userDrawn="1">
          <p15:clr>
            <a:srgbClr val="A4A3A4"/>
          </p15:clr>
        </p15:guide>
        <p15:guide id="10" pos="4481" userDrawn="1">
          <p15:clr>
            <a:srgbClr val="A4A3A4"/>
          </p15:clr>
        </p15:guide>
        <p15:guide id="11" pos="1918" userDrawn="1">
          <p15:clr>
            <a:srgbClr val="A4A3A4"/>
          </p15:clr>
        </p15:guide>
        <p15:guide id="12" orient="horz" pos="1275" userDrawn="1">
          <p15:clr>
            <a:srgbClr val="A4A3A4"/>
          </p15:clr>
        </p15:guide>
        <p15:guide id="13" orient="horz" pos="30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est1" initials="G" lastIdx="1" clrIdx="0">
    <p:extLst>
      <p:ext uri="{19B8F6BF-5375-455C-9EA6-DF929625EA0E}">
        <p15:presenceInfo xmlns:p15="http://schemas.microsoft.com/office/powerpoint/2012/main" userId="Guest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00E8"/>
    <a:srgbClr val="2BB8B1"/>
    <a:srgbClr val="19A796"/>
    <a:srgbClr val="14BEB4"/>
    <a:srgbClr val="13808F"/>
    <a:srgbClr val="F0F2BF"/>
    <a:srgbClr val="1067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0" autoAdjust="0"/>
    <p:restoredTop sz="93883" autoAdjust="0"/>
  </p:normalViewPr>
  <p:slideViewPr>
    <p:cSldViewPr snapToGrid="0" showGuides="1">
      <p:cViewPr varScale="1">
        <p:scale>
          <a:sx n="114" d="100"/>
          <a:sy n="114" d="100"/>
        </p:scale>
        <p:origin x="1416" y="108"/>
      </p:cViewPr>
      <p:guideLst>
        <p:guide orient="horz" pos="3997"/>
        <p:guide orient="horz" pos="346"/>
        <p:guide orient="horz" pos="2205"/>
        <p:guide pos="5842"/>
        <p:guide pos="376"/>
        <p:guide pos="3097"/>
        <p:guide pos="4481"/>
        <p:guide pos="1918"/>
        <p:guide orient="horz" pos="1275"/>
        <p:guide orient="horz" pos="30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2E6D4F4B-1843-42B8-AF54-4D0A18A48B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5581771-EE00-403A-9C3C-30E90A018B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2BA9B-C088-4EBF-8C21-53A1B92E10F5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4311781-CC53-48FD-87F3-11F455718D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D180581-E446-4CD3-B21E-5636A7D19A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D275F-3840-4512-B367-A95AF6B67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3865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B0E20-6699-4B6D-860D-C7CF45398C69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F2F540F4-9232-4FF4-9783-91EA86427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12E10-4CD8-49D4-B507-D512D0137E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857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소단원들은 안 넣어도 </a:t>
            </a:r>
            <a:r>
              <a:rPr lang="ko-KR" altLang="en-US" dirty="0" err="1"/>
              <a:t>되나용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394B2-4D2C-4D15-9D1F-DBCE3B73894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11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ECFAB-9BEC-4B16-9F35-10648CCF457A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7512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D857-933C-4DEC-9385-9BFEBF188F19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637978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9CAD8-BB07-49C3-9879-20CABDCBD1F1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33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6B89-FB7F-43FD-B4FA-B3F24A946669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757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0DF2-D500-4378-9478-25ABC026964D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52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32470-ABA2-498E-BA8E-8FFB33E0546F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20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04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93C47-F631-44B8-B05A-85C196941736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56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1CB68-07E3-4057-9F77-53B932D47719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546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75C3-9D35-4BD6-9578-7570E060D789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245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18CE-ABCB-4294-B09A-FB3618ACD480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5421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:a16="http://schemas.microsoft.com/office/drawing/2014/main" id="{D4CE2E6E-3100-4CFE-88CF-E026FE7DF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10" name="제목 9">
            <a:extLst>
              <a:ext uri="{FF2B5EF4-FFF2-40B4-BE49-F238E27FC236}">
                <a16:creationId xmlns:a16="http://schemas.microsoft.com/office/drawing/2014/main" id="{4C28A4CA-BE7D-4A6F-8F2E-84B02E032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B8B192C1-4AAD-4876-B30F-C73472FC3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ECFAB-9BEC-4B16-9F35-10648CCF457A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03593B40-45E5-4221-8506-ECF906A32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BF127935-B26C-400E-8F32-19CB22555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556F-5361-41C8-919F-75A5E4932C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392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D857-933C-4DEC-9385-9BFEBF188F19}" type="datetime1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F556F-5361-41C8-919F-75A5E4932CB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082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33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vent-us.kr/nhdic/event/36266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02D673D2-A373-451E-9E22-04BA85B612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665251"/>
              </p:ext>
            </p:extLst>
          </p:nvPr>
        </p:nvGraphicFramePr>
        <p:xfrm>
          <a:off x="620485" y="1307725"/>
          <a:ext cx="4347846" cy="48645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47846">
                  <a:extLst>
                    <a:ext uri="{9D8B030D-6E8A-4147-A177-3AD203B41FA5}">
                      <a16:colId xmlns:a16="http://schemas.microsoft.com/office/drawing/2014/main" val="761972576"/>
                    </a:ext>
                  </a:extLst>
                </a:gridCol>
              </a:tblGrid>
              <a:tr h="2876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spc="-1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작성 시 유의사항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8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939015"/>
                  </a:ext>
                </a:extLst>
              </a:tr>
              <a:tr h="4576845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Noto Sans CJK KR Regular" panose="020B0500000000000000" pitchFamily="34" charset="-127"/>
                        <a:ea typeface="Noto Sans CJK KR Regular" panose="020B0500000000000000" pitchFamily="34" charset="-127"/>
                      </a:endParaRP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11216"/>
                  </a:ext>
                </a:extLst>
              </a:tr>
            </a:tbl>
          </a:graphicData>
        </a:graphic>
      </p:graphicFrame>
      <p:sp>
        <p:nvSpPr>
          <p:cNvPr id="5" name="Rectangle 21">
            <a:extLst>
              <a:ext uri="{FF2B5EF4-FFF2-40B4-BE49-F238E27FC236}">
                <a16:creationId xmlns:a16="http://schemas.microsoft.com/office/drawing/2014/main" id="{CBA5AA62-EC5E-49FD-9D92-830BCACBF5D2}"/>
              </a:ext>
            </a:extLst>
          </p:cNvPr>
          <p:cNvSpPr/>
          <p:nvPr/>
        </p:nvSpPr>
        <p:spPr>
          <a:xfrm>
            <a:off x="847391" y="1868885"/>
            <a:ext cx="4120940" cy="147732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사업계획서 목차에 맞게 전체적인 작성 필요</a:t>
            </a:r>
            <a:b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</a:b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  (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해당사항 없는 경우 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‘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해당사항 없음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’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으로 표기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최대 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50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페이지 이내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, </a:t>
            </a:r>
            <a:r>
              <a:rPr lang="en-US" altLang="ko-KR" sz="1000" spc="-100">
                <a:solidFill>
                  <a:schemeClr val="accent1"/>
                </a:solidFill>
                <a:latin typeface="+mn-ea"/>
              </a:rPr>
              <a:t>PPT</a:t>
            </a:r>
            <a:r>
              <a:rPr lang="ko-KR" altLang="en-US" sz="1000" spc="-100">
                <a:solidFill>
                  <a:schemeClr val="accent1"/>
                </a:solidFill>
                <a:latin typeface="+mn-ea"/>
              </a:rPr>
              <a:t>로 작성 </a:t>
            </a:r>
            <a:r>
              <a:rPr lang="en-US" altLang="ko-KR" sz="1000" spc="-100">
                <a:solidFill>
                  <a:schemeClr val="accent1"/>
                </a:solidFill>
                <a:latin typeface="+mn-ea"/>
              </a:rPr>
              <a:t>PDF</a:t>
            </a:r>
            <a:r>
              <a:rPr lang="ko-KR" altLang="en-US" sz="1000" spc="-100">
                <a:solidFill>
                  <a:schemeClr val="accent1"/>
                </a:solidFill>
                <a:latin typeface="+mn-ea"/>
              </a:rPr>
              <a:t>로 파일 형식 변환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후 제출</a:t>
            </a:r>
            <a:endParaRPr lang="en-US" altLang="ko-KR" sz="1000" spc="-10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  (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최소 분량 제한 없음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저장제목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: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기업명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_NHDCP_6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기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_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사업계획서</a:t>
            </a:r>
            <a:endParaRPr lang="en-US" altLang="ko-KR" sz="1000" spc="-10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사업분야 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: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신청서 상의 분야 표기</a:t>
            </a:r>
            <a:endParaRPr lang="en-US" altLang="ko-KR" sz="1000" spc="-1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FA450B4A-C5D5-401F-8743-B079B359BBE6}"/>
              </a:ext>
            </a:extLst>
          </p:cNvPr>
          <p:cNvSpPr/>
          <p:nvPr/>
        </p:nvSpPr>
        <p:spPr>
          <a:xfrm>
            <a:off x="714042" y="1601389"/>
            <a:ext cx="4254290" cy="33361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· </a:t>
            </a:r>
            <a:r>
              <a:rPr lang="ko-KR" altLang="en-US" sz="1200" b="1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작성 안내</a:t>
            </a:r>
            <a:endParaRPr lang="en-US" altLang="ko-KR" sz="1200" b="1" spc="-1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E6DED0D9-9472-444A-946F-3D655BC39032}"/>
              </a:ext>
            </a:extLst>
          </p:cNvPr>
          <p:cNvSpPr/>
          <p:nvPr/>
        </p:nvSpPr>
        <p:spPr>
          <a:xfrm>
            <a:off x="602461" y="6204354"/>
            <a:ext cx="4347846" cy="27808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spc="-100">
                <a:solidFill>
                  <a:srgbClr val="FF0000"/>
                </a:solidFill>
                <a:latin typeface="+mn-ea"/>
              </a:rPr>
              <a:t>*</a:t>
            </a:r>
            <a:r>
              <a:rPr lang="en-US" altLang="ko-KR" sz="900" spc="-100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900" spc="-100" dirty="0">
                <a:solidFill>
                  <a:srgbClr val="FF0000"/>
                </a:solidFill>
                <a:latin typeface="+mn-ea"/>
              </a:rPr>
              <a:t>본 페이지 삭제 및 표지 작성하여 </a:t>
            </a:r>
            <a:r>
              <a:rPr lang="en-US" altLang="ko-KR" sz="900" spc="-100" dirty="0">
                <a:solidFill>
                  <a:srgbClr val="FF0000"/>
                </a:solidFill>
                <a:latin typeface="+mn-ea"/>
              </a:rPr>
              <a:t>PDF</a:t>
            </a:r>
            <a:r>
              <a:rPr lang="ko-KR" altLang="en-US" sz="900" spc="-100" dirty="0">
                <a:solidFill>
                  <a:srgbClr val="FF0000"/>
                </a:solidFill>
                <a:latin typeface="+mn-ea"/>
              </a:rPr>
              <a:t>로 제출하시기 바랍니다</a:t>
            </a:r>
            <a:r>
              <a:rPr lang="en-US" altLang="ko-KR" sz="900" spc="-100" dirty="0">
                <a:solidFill>
                  <a:srgbClr val="FF0000"/>
                </a:solidFill>
                <a:latin typeface="+mn-ea"/>
              </a:rPr>
              <a:t>.</a:t>
            </a:r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0CE2ED6A-29A6-49A1-97FB-6FB4EC77CF43}"/>
              </a:ext>
            </a:extLst>
          </p:cNvPr>
          <p:cNvSpPr/>
          <p:nvPr/>
        </p:nvSpPr>
        <p:spPr>
          <a:xfrm>
            <a:off x="847392" y="3602404"/>
            <a:ext cx="4120940" cy="29341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서약서</a:t>
            </a:r>
            <a:r>
              <a:rPr lang="en-US" altLang="ko-KR" sz="1000" spc="-1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개인정보 수집</a:t>
            </a:r>
            <a:r>
              <a:rPr lang="en-US" altLang="ko-KR" sz="1000" spc="-1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이용 동의서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사업계획서</a:t>
            </a:r>
            <a:endParaRPr lang="en-US" altLang="ko-KR" sz="1000" spc="-1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05FFF06A-4ADC-4CFF-9894-71C514EFBB71}"/>
              </a:ext>
            </a:extLst>
          </p:cNvPr>
          <p:cNvSpPr/>
          <p:nvPr/>
        </p:nvSpPr>
        <p:spPr>
          <a:xfrm>
            <a:off x="694870" y="3326834"/>
            <a:ext cx="4273462" cy="33361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· </a:t>
            </a:r>
            <a:r>
              <a:rPr lang="ko-KR" altLang="en-US" sz="1200" b="1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제출 서류</a:t>
            </a:r>
            <a:endParaRPr lang="en-US" altLang="ko-KR" sz="1200" b="1" spc="-1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id="{51CD50E9-8D35-43FC-8387-D341B75B60A1}"/>
              </a:ext>
            </a:extLst>
          </p:cNvPr>
          <p:cNvSpPr/>
          <p:nvPr/>
        </p:nvSpPr>
        <p:spPr>
          <a:xfrm>
            <a:off x="847391" y="4843422"/>
            <a:ext cx="4105609" cy="75507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ko-KR" altLang="en-US" sz="1000" spc="-100" dirty="0" err="1">
                <a:solidFill>
                  <a:schemeClr val="bg2">
                    <a:lumMod val="50000"/>
                  </a:schemeClr>
                </a:solidFill>
                <a:latin typeface="+mn-ea"/>
              </a:rPr>
              <a:t>이벤터스</a:t>
            </a:r>
            <a:r>
              <a:rPr lang="ko-KR" altLang="en-US" sz="1000" spc="-1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→ </a:t>
            </a:r>
            <a:r>
              <a:rPr lang="en-US" altLang="ko-KR" sz="1000" spc="-1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NH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디지털</a:t>
            </a:r>
            <a:r>
              <a:rPr lang="en-US" altLang="ko-KR" sz="1000" spc="-1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Challenge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+]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검색</a:t>
            </a:r>
            <a:endParaRPr lang="en-US" altLang="ko-KR" sz="1000" spc="-1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 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참고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)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모집 페이지 </a:t>
            </a:r>
            <a:r>
              <a:rPr lang="ko-KR" altLang="en-US" sz="1000" spc="-100" err="1">
                <a:solidFill>
                  <a:schemeClr val="bg2">
                    <a:lumMod val="50000"/>
                  </a:schemeClr>
                </a:solidFill>
                <a:latin typeface="+mn-ea"/>
              </a:rPr>
              <a:t>바로가기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endParaRPr lang="en-US" altLang="ko-KR" sz="1000" spc="-10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    </a:t>
            </a:r>
            <a:r>
              <a:rPr lang="en-US" altLang="ko-KR" sz="1000" spc="-100" dirty="0">
                <a:solidFill>
                  <a:schemeClr val="bg2">
                    <a:lumMod val="50000"/>
                  </a:schemeClr>
                </a:solidFill>
                <a:latin typeface="+mn-ea"/>
                <a:hlinkClick r:id="rId2"/>
              </a:rPr>
              <a:t>https://event-us.kr/nhdic/event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  <a:hlinkClick r:id="rId2"/>
              </a:rPr>
              <a:t>/36266</a:t>
            </a:r>
            <a:endParaRPr lang="en-US" altLang="ko-KR" sz="1000" spc="-1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EF46DB90-1C0F-4E74-8DFB-FBE8912C9FCA}"/>
              </a:ext>
            </a:extLst>
          </p:cNvPr>
          <p:cNvSpPr/>
          <p:nvPr/>
        </p:nvSpPr>
        <p:spPr>
          <a:xfrm>
            <a:off x="714040" y="4563374"/>
            <a:ext cx="4254291" cy="34002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>
                <a:solidFill>
                  <a:schemeClr val="bg2">
                    <a:lumMod val="50000"/>
                  </a:schemeClr>
                </a:solidFill>
                <a:latin typeface="+mn-ea"/>
              </a:rPr>
              <a:t>· </a:t>
            </a:r>
            <a:r>
              <a:rPr lang="ko-KR" altLang="en-US" sz="1200" b="1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제출처</a:t>
            </a:r>
            <a:endParaRPr lang="en-US" altLang="ko-KR" sz="1200" b="1" spc="-1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38A92326-5AE2-4D55-B116-EB2A554DC2D3}"/>
              </a:ext>
            </a:extLst>
          </p:cNvPr>
          <p:cNvSpPr/>
          <p:nvPr/>
        </p:nvSpPr>
        <p:spPr>
          <a:xfrm>
            <a:off x="847392" y="4247444"/>
            <a:ext cx="4120940" cy="29341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en-US" altLang="ko-KR" sz="1000" spc="-1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2021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년 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8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월 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26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일 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목</a:t>
            </a:r>
            <a:r>
              <a:rPr lang="en-US" altLang="ko-KR" sz="1000" spc="-1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) ~ 9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월 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23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일 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목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) 23:30 </a:t>
            </a:r>
            <a:r>
              <a:rPr lang="ko-KR" altLang="en-US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까지</a:t>
            </a:r>
            <a:r>
              <a:rPr lang="en-US" altLang="ko-KR" sz="1000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endParaRPr lang="en-US" altLang="ko-KR" sz="1000" spc="-1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3" name="Rectangle 21">
            <a:extLst>
              <a:ext uri="{FF2B5EF4-FFF2-40B4-BE49-F238E27FC236}">
                <a16:creationId xmlns:a16="http://schemas.microsoft.com/office/drawing/2014/main" id="{0CA72CEB-9F0D-4A4F-873B-06F2B0FB8858}"/>
              </a:ext>
            </a:extLst>
          </p:cNvPr>
          <p:cNvSpPr/>
          <p:nvPr/>
        </p:nvSpPr>
        <p:spPr>
          <a:xfrm>
            <a:off x="714040" y="3949973"/>
            <a:ext cx="4254291" cy="33361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· </a:t>
            </a:r>
            <a:r>
              <a:rPr lang="ko-KR" altLang="en-US" sz="1200" b="1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제출 기간</a:t>
            </a:r>
            <a:endParaRPr lang="en-US" altLang="ko-KR" sz="1200" b="1" spc="-1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4" name="Rectangle 21">
            <a:extLst>
              <a:ext uri="{FF2B5EF4-FFF2-40B4-BE49-F238E27FC236}">
                <a16:creationId xmlns:a16="http://schemas.microsoft.com/office/drawing/2014/main" id="{48503672-8B83-430E-9F98-883395C96DAC}"/>
              </a:ext>
            </a:extLst>
          </p:cNvPr>
          <p:cNvSpPr/>
          <p:nvPr/>
        </p:nvSpPr>
        <p:spPr>
          <a:xfrm>
            <a:off x="714040" y="5586621"/>
            <a:ext cx="4254291" cy="34002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>
                <a:solidFill>
                  <a:schemeClr val="bg2">
                    <a:lumMod val="50000"/>
                  </a:schemeClr>
                </a:solidFill>
                <a:latin typeface="+mn-ea"/>
              </a:rPr>
              <a:t>· </a:t>
            </a:r>
            <a:r>
              <a:rPr lang="ko-KR" altLang="en-US" sz="1200" b="1" spc="-100">
                <a:solidFill>
                  <a:schemeClr val="bg2">
                    <a:lumMod val="50000"/>
                  </a:schemeClr>
                </a:solidFill>
                <a:latin typeface="+mn-ea"/>
              </a:rPr>
              <a:t>문의</a:t>
            </a:r>
            <a:endParaRPr lang="en-US" altLang="ko-KR" sz="1200" b="1" spc="-1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7FCE7C47-BB05-4EC7-B604-E39A98EADAFF}"/>
              </a:ext>
            </a:extLst>
          </p:cNvPr>
          <p:cNvSpPr/>
          <p:nvPr/>
        </p:nvSpPr>
        <p:spPr>
          <a:xfrm>
            <a:off x="847392" y="5831642"/>
            <a:ext cx="4120940" cy="29873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en-US" altLang="ko-KR" sz="1000" spc="-1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contact@nhdic.com / 02-2059-3504 </a:t>
            </a: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880EC09E-66CA-40AD-B926-C70A963FC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284996"/>
              </p:ext>
            </p:extLst>
          </p:nvPr>
        </p:nvGraphicFramePr>
        <p:xfrm>
          <a:off x="5096767" y="1307723"/>
          <a:ext cx="4366800" cy="48645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0092">
                  <a:extLst>
                    <a:ext uri="{9D8B030D-6E8A-4147-A177-3AD203B41FA5}">
                      <a16:colId xmlns:a16="http://schemas.microsoft.com/office/drawing/2014/main" val="2460245078"/>
                    </a:ext>
                  </a:extLst>
                </a:gridCol>
                <a:gridCol w="3256708">
                  <a:extLst>
                    <a:ext uri="{9D8B030D-6E8A-4147-A177-3AD203B41FA5}">
                      <a16:colId xmlns:a16="http://schemas.microsoft.com/office/drawing/2014/main" val="761972576"/>
                    </a:ext>
                  </a:extLst>
                </a:gridCol>
              </a:tblGrid>
              <a:tr h="288500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400" b="1" kern="1200" spc="-1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사업계획서 목차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8B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solidFill>
                          <a:schemeClr val="tx1"/>
                        </a:solidFill>
                        <a:latin typeface="Noto Sans CJK KR Bold" panose="020B0800000000000000" pitchFamily="34" charset="-127"/>
                        <a:ea typeface="Noto Sans CJK KR Bold" panose="020B0800000000000000" pitchFamily="34" charset="-127"/>
                      </a:endParaRP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939015"/>
                  </a:ext>
                </a:extLst>
              </a:tr>
              <a:tr h="288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spc="-1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spc="-1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세부내용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11216"/>
                  </a:ext>
                </a:extLst>
              </a:tr>
              <a:tr h="9452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기업역량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ase" latinLnBrk="1" hangingPunct="1"/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개요 및 주요 마일스톤</a:t>
                      </a:r>
                      <a:endParaRPr lang="en-US" altLang="ko-KR" sz="1000" kern="1200" spc="-1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조직 및 임직원 구성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신청 동기 </a:t>
                      </a:r>
                      <a:r>
                        <a:rPr lang="ko-KR" altLang="en-US" sz="1000" kern="1200" spc="-1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및 역량 </a:t>
                      </a:r>
                      <a:r>
                        <a:rPr lang="en-US" altLang="ko-KR" sz="1000" kern="1200" spc="-1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spc="-1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기술력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운영역량 등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재무구조 및 건전성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투자유치 역량</a:t>
                      </a:r>
                      <a:endParaRPr lang="en-US" altLang="ko-KR" sz="1000" kern="1200" spc="-1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국내외 특허 및 지적재산권 보유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수상실적 등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80542"/>
                  </a:ext>
                </a:extLst>
              </a:tr>
              <a:tr h="7730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spc="-1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비즈니스</a:t>
                      </a:r>
                      <a:endParaRPr lang="en-US" altLang="ko-KR" sz="1200" kern="1200" spc="-100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200" kern="1200" spc="-1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모델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비즈니스 모델 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서비스 소개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세부내용 및 추진목표</a:t>
                      </a:r>
                      <a:endParaRPr lang="en-US" altLang="ko-KR" sz="1000" kern="1200" spc="-1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경쟁력 및 차별성</a:t>
                      </a:r>
                      <a:endParaRPr lang="en-US" altLang="ko-KR" sz="1000" kern="1200" spc="-1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주요 레퍼런스 및 성장가능성 전망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367143"/>
                  </a:ext>
                </a:extLst>
              </a:tr>
              <a:tr h="6524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spc="-1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시장현황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해결하고자 하는 문제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타겟 시장 현황 및 목표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고객 확보방안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경쟁사와 자사 비교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8216002"/>
                  </a:ext>
                </a:extLst>
              </a:tr>
              <a:tr h="9714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spc="-1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사업계획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ase" latinLnBrk="1" hangingPunct="1"/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사업화 세부계획</a:t>
                      </a:r>
                      <a:endParaRPr lang="en-US" altLang="ko-KR" sz="1000" kern="1200" spc="-1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1" hangingPunct="1"/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수익모델</a:t>
                      </a:r>
                    </a:p>
                    <a:p>
                      <a:pPr marL="0" algn="l" defTabSz="914400" rtl="0" eaLnBrk="1" fontAlgn="base" latinLnBrk="1" hangingPunct="1"/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매출액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영업이익</a:t>
                      </a:r>
                      <a:r>
                        <a:rPr lang="en-US" altLang="ko-KR" sz="1000" kern="1200" spc="-1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1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단기순이익 </a:t>
                      </a:r>
                      <a:r>
                        <a:rPr lang="en-US" altLang="ko-KR" sz="1000" kern="1200" spc="-1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예상전망 포함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최근 사업지표</a:t>
                      </a:r>
                      <a:endParaRPr lang="en-US" altLang="ko-KR" sz="1000" kern="1200" spc="-1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향후 </a:t>
                      </a:r>
                      <a:r>
                        <a:rPr lang="ko-KR" altLang="en-US" sz="1000" kern="1200" spc="-1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추진 계획 </a:t>
                      </a:r>
                      <a:r>
                        <a:rPr lang="en-US" altLang="ko-KR" sz="1000" kern="1200" spc="-1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최소 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년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665607"/>
                  </a:ext>
                </a:extLst>
              </a:tr>
              <a:tr h="94527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pc="-1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NH</a:t>
                      </a:r>
                      <a:r>
                        <a:rPr lang="ko-KR" altLang="en-US" sz="1200" spc="-1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협업계획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ase" latinLnBrk="1" hangingPunct="1"/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범농협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계열사 협업 제안개요 및 목적</a:t>
                      </a:r>
                    </a:p>
                    <a:p>
                      <a:pPr marL="0" algn="l" defTabSz="914400" rtl="0" eaLnBrk="1" fontAlgn="base" latinLnBrk="1" hangingPunct="1"/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kern="1200" spc="-1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spc="-1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협업계열사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대상업무 등 구체적 명시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algn="l" defTabSz="914400" rtl="0" eaLnBrk="1" fontAlgn="base" latinLnBrk="1" hangingPunct="1"/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협업 제안내용의 차별성 등 세부계획</a:t>
                      </a:r>
                    </a:p>
                    <a:p>
                      <a:pPr marL="0" algn="l" defTabSz="914400" rtl="0" eaLnBrk="1" fontAlgn="base" latinLnBrk="1" hangingPunct="1"/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차별화요소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난이도 등 구체적 계획</a:t>
                      </a:r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algn="l" defTabSz="914400" rtl="0" eaLnBrk="1" fontAlgn="base" latinLnBrk="1" hangingPunct="1"/>
                      <a:r>
                        <a:rPr lang="en-US" altLang="ko-KR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1000" kern="1200" spc="-1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협업에 따른 기대효과 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98374"/>
                  </a:ext>
                </a:extLst>
              </a:tr>
            </a:tbl>
          </a:graphicData>
        </a:graphic>
      </p:graphicFrame>
      <p:pic>
        <p:nvPicPr>
          <p:cNvPr id="17" name="그림 16">
            <a:extLst>
              <a:ext uri="{FF2B5EF4-FFF2-40B4-BE49-F238E27FC236}">
                <a16:creationId xmlns:a16="http://schemas.microsoft.com/office/drawing/2014/main" id="{086B87DB-A87C-4B1D-ADDA-D2C617F77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92" y="269533"/>
            <a:ext cx="2617581" cy="315256"/>
          </a:xfrm>
          <a:prstGeom prst="rect">
            <a:avLst/>
          </a:prstGeom>
        </p:spPr>
      </p:pic>
      <p:sp>
        <p:nvSpPr>
          <p:cNvPr id="18" name="Rectangle 21">
            <a:extLst>
              <a:ext uri="{FF2B5EF4-FFF2-40B4-BE49-F238E27FC236}">
                <a16:creationId xmlns:a16="http://schemas.microsoft.com/office/drawing/2014/main" id="{FC4F4B23-79A8-48A3-9194-906F7620E1BC}"/>
              </a:ext>
            </a:extLst>
          </p:cNvPr>
          <p:cNvSpPr/>
          <p:nvPr/>
        </p:nvSpPr>
        <p:spPr>
          <a:xfrm>
            <a:off x="597023" y="652426"/>
            <a:ext cx="4984933" cy="58766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사업계획서 작성 안내</a:t>
            </a:r>
            <a:endParaRPr lang="en-US" altLang="ko-KR" sz="2400" b="1" spc="-1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Rectangle 21">
            <a:extLst>
              <a:ext uri="{FF2B5EF4-FFF2-40B4-BE49-F238E27FC236}">
                <a16:creationId xmlns:a16="http://schemas.microsoft.com/office/drawing/2014/main" id="{E6DED0D9-9472-444A-946F-3D655BC39032}"/>
              </a:ext>
            </a:extLst>
          </p:cNvPr>
          <p:cNvSpPr/>
          <p:nvPr/>
        </p:nvSpPr>
        <p:spPr>
          <a:xfrm>
            <a:off x="5096768" y="6209163"/>
            <a:ext cx="4366800" cy="27328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0B00E8"/>
                </a:solidFill>
                <a:latin typeface="+mn-ea"/>
              </a:rPr>
              <a:t>* </a:t>
            </a:r>
            <a:r>
              <a:rPr lang="ko-KR" altLang="en-US" sz="900" spc="-100" dirty="0">
                <a:solidFill>
                  <a:srgbClr val="0B00E8"/>
                </a:solidFill>
                <a:latin typeface="+mn-ea"/>
              </a:rPr>
              <a:t>본 사업계획서 목차와 세부내용은 평가표를 기준으로 작성되었으니 참고 바랍니다</a:t>
            </a:r>
            <a:r>
              <a:rPr lang="en-US" altLang="ko-KR" sz="900" spc="-100" dirty="0">
                <a:solidFill>
                  <a:srgbClr val="0B00E8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7176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1">
            <a:extLst>
              <a:ext uri="{FF2B5EF4-FFF2-40B4-BE49-F238E27FC236}">
                <a16:creationId xmlns:a16="http://schemas.microsoft.com/office/drawing/2014/main" id="{9AA65876-0D0C-4180-AF2C-BE9101C8E27A}"/>
              </a:ext>
            </a:extLst>
          </p:cNvPr>
          <p:cNvSpPr/>
          <p:nvPr/>
        </p:nvSpPr>
        <p:spPr>
          <a:xfrm>
            <a:off x="880155" y="1957525"/>
            <a:ext cx="8145691" cy="105753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NH</a:t>
            </a:r>
            <a:r>
              <a:rPr lang="ko-KR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디지털</a:t>
            </a:r>
            <a:r>
              <a:rPr lang="en-US" altLang="ko-KR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Challenge</a:t>
            </a:r>
            <a:r>
              <a:rPr lang="en-US" altLang="ko-KR" sz="4800" b="1" baseline="300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+ </a:t>
            </a:r>
            <a:r>
              <a:rPr lang="en-US" altLang="ko-KR" sz="48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6</a:t>
            </a:r>
            <a:r>
              <a:rPr lang="ko-KR" altLang="en-US" sz="48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기</a:t>
            </a:r>
            <a:endParaRPr lang="en-US" altLang="ko-KR" sz="4800" b="1" dirty="0">
              <a:solidFill>
                <a:srgbClr val="14BEB4"/>
              </a:solidFill>
              <a:latin typeface="+mj-ea"/>
              <a:ea typeface="+mj-ea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59729261-0ED9-43E4-9E72-BC72283925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84" y="452846"/>
            <a:ext cx="2617581" cy="315256"/>
          </a:xfrm>
          <a:prstGeom prst="rect">
            <a:avLst/>
          </a:prstGeom>
        </p:spPr>
      </p:pic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E1891857-6F1C-49C1-9A8C-71A671DA2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40268"/>
              </p:ext>
            </p:extLst>
          </p:nvPr>
        </p:nvGraphicFramePr>
        <p:xfrm>
          <a:off x="1564253" y="4451985"/>
          <a:ext cx="6777494" cy="179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9039">
                  <a:extLst>
                    <a:ext uri="{9D8B030D-6E8A-4147-A177-3AD203B41FA5}">
                      <a16:colId xmlns:a16="http://schemas.microsoft.com/office/drawing/2014/main" val="2460245078"/>
                    </a:ext>
                  </a:extLst>
                </a:gridCol>
                <a:gridCol w="4438455">
                  <a:extLst>
                    <a:ext uri="{9D8B030D-6E8A-4147-A177-3AD203B41FA5}">
                      <a16:colId xmlns:a16="http://schemas.microsoft.com/office/drawing/2014/main" val="761972576"/>
                    </a:ext>
                  </a:extLst>
                </a:gridCol>
              </a:tblGrid>
              <a:tr h="4475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기업명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solidFill>
                          <a:schemeClr val="tx1"/>
                        </a:solidFill>
                        <a:latin typeface="Noto Sans CJK KR Bold" panose="020B0800000000000000" pitchFamily="34" charset="-127"/>
                        <a:ea typeface="Noto Sans CJK KR Bold" panose="020B0800000000000000" pitchFamily="34" charset="-127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939015"/>
                  </a:ext>
                </a:extLst>
              </a:tr>
              <a:tr h="44758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대표자명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Noto Sans CJK KR Regular" panose="020B0500000000000000" pitchFamily="34" charset="-127"/>
                        <a:ea typeface="Noto Sans CJK KR Regular" panose="020B0500000000000000" pitchFamily="34" charset="-127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711216"/>
                  </a:ext>
                </a:extLst>
              </a:tr>
              <a:tr h="44758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작성일자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Noto Sans CJK KR Regular" panose="020B0500000000000000" pitchFamily="34" charset="-127"/>
                        <a:ea typeface="Noto Sans CJK KR Regular" panose="020B0500000000000000" pitchFamily="34" charset="-127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680542"/>
                  </a:ext>
                </a:extLst>
              </a:tr>
              <a:tr h="44758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사업분야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36714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A37F23C-9FA7-447B-862D-E457084AA7A5}"/>
              </a:ext>
            </a:extLst>
          </p:cNvPr>
          <p:cNvSpPr txBox="1"/>
          <p:nvPr/>
        </p:nvSpPr>
        <p:spPr>
          <a:xfrm>
            <a:off x="8525691" y="29696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i="1" dirty="0">
                <a:solidFill>
                  <a:schemeClr val="bg2">
                    <a:lumMod val="50000"/>
                  </a:schemeClr>
                </a:solidFill>
              </a:rPr>
              <a:t>[</a:t>
            </a:r>
            <a:r>
              <a:rPr lang="ko-KR" altLang="en-US" i="1" dirty="0">
                <a:solidFill>
                  <a:schemeClr val="bg2">
                    <a:lumMod val="50000"/>
                  </a:schemeClr>
                </a:solidFill>
              </a:rPr>
              <a:t>표지</a:t>
            </a:r>
            <a:r>
              <a:rPr lang="en-US" altLang="ko-KR" i="1" dirty="0">
                <a:solidFill>
                  <a:schemeClr val="bg2">
                    <a:lumMod val="50000"/>
                  </a:schemeClr>
                </a:solidFill>
              </a:rPr>
              <a:t>]</a:t>
            </a:r>
            <a:endParaRPr lang="ko-KR" altLang="en-US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276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18528</TotalTime>
  <Words>333</Words>
  <Application>Microsoft Office PowerPoint</Application>
  <PresentationFormat>A4 용지(210x297mm)</PresentationFormat>
  <Paragraphs>59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Noto Sans CJK KR Bold</vt:lpstr>
      <vt:lpstr>Noto Sans CJK KR Regular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LG</dc:creator>
  <cp:lastModifiedBy>양재영</cp:lastModifiedBy>
  <cp:revision>750</cp:revision>
  <dcterms:created xsi:type="dcterms:W3CDTF">2019-04-04T02:03:22Z</dcterms:created>
  <dcterms:modified xsi:type="dcterms:W3CDTF">2021-08-25T08:35:11Z</dcterms:modified>
</cp:coreProperties>
</file>